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12D47-F706-40CA-94A2-72DAF130F64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CBC80-DCF5-4E04-9622-56F00BA751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FC9225F-C05F-47E7-9B48-7A25F78CF367}" type="datetime1">
              <a:rPr lang="en-US" smtClean="0"/>
              <a:t>5/22/2020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D9FC4A-E6CB-42F2-8F78-77721FBC54D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78E70-DC00-409E-9163-DA8A295EB88F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D9FC4A-E6CB-42F2-8F78-77721FBC54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8E6449-6CE6-4B4D-B69C-78470748E400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D9FC4A-E6CB-42F2-8F78-77721FBC54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4E6315-E9D0-462F-82B1-C6E4FD24A0FE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D9FC4A-E6CB-42F2-8F78-77721FBC54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B707A22-4CF1-464A-8587-DD6C92CE7222}" type="datetime1">
              <a:rPr lang="en-US" smtClean="0"/>
              <a:t>5/22/2020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D9FC4A-E6CB-42F2-8F78-77721FBC54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7B42AF-4802-422D-8DA9-F83ABA368396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2D9FC4A-E6CB-42F2-8F78-77721FBC54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5B4444-18DA-4981-A502-06838D602649}" type="datetime1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2D9FC4A-E6CB-42F2-8F78-77721FBC54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EA800A-E27F-4668-B484-5BBE854806CF}" type="datetime1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D9FC4A-E6CB-42F2-8F78-77721FBC54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BEF56-6C08-4557-B38B-BB09CB164796}" type="datetime1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D9FC4A-E6CB-42F2-8F78-77721FBC54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98DC5FD-0AE5-41A5-9D35-3856D4E5A532}" type="datetime1">
              <a:rPr lang="en-US" smtClean="0"/>
              <a:t>5/22/2020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D9FC4A-E6CB-42F2-8F78-77721FBC54D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E3ABBB0-A2A2-4733-90A6-4CE22ABAA33F}" type="datetime1">
              <a:rPr lang="en-US" smtClean="0"/>
              <a:t>5/22/2020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2D9FC4A-E6CB-42F2-8F78-77721FBC54D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2FD3794-B237-4234-BCDE-EC894C05AB8A}" type="datetime1">
              <a:rPr lang="en-US" smtClean="0"/>
              <a:t>5/22/2020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2D9FC4A-E6CB-42F2-8F78-77721FBC54D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Сличност троуглова</a:t>
            </a:r>
            <a:br>
              <a:rPr lang="sr-Cyrl-RS" b="1" dirty="0" smtClean="0">
                <a:solidFill>
                  <a:srgbClr val="C00000"/>
                </a:solidFill>
              </a:rPr>
            </a:br>
            <a:r>
              <a:rPr lang="sr-Cyrl-RS" b="1" dirty="0" smtClean="0">
                <a:solidFill>
                  <a:srgbClr val="C00000"/>
                </a:solidFill>
              </a:rPr>
              <a:t>- обрада -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3174" y="2857496"/>
            <a:ext cx="3336016" cy="132398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b="1" dirty="0" smtClean="0">
                <a:solidFill>
                  <a:srgbClr val="002060"/>
                </a:solidFill>
              </a:rPr>
              <a:t>   23.05.2020.</a:t>
            </a:r>
          </a:p>
          <a:p>
            <a:pPr algn="ctr"/>
            <a:r>
              <a:rPr lang="sr-Cyrl-RS" b="1" dirty="0" smtClean="0">
                <a:solidFill>
                  <a:srgbClr val="002060"/>
                </a:solidFill>
              </a:rPr>
              <a:t>   7. разред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Flowchart: Extract 3"/>
          <p:cNvSpPr/>
          <p:nvPr/>
        </p:nvSpPr>
        <p:spPr>
          <a:xfrm>
            <a:off x="1142976" y="5143512"/>
            <a:ext cx="2286016" cy="1285884"/>
          </a:xfrm>
          <a:prstGeom prst="flowChartExtra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erge 4"/>
          <p:cNvSpPr/>
          <p:nvPr/>
        </p:nvSpPr>
        <p:spPr>
          <a:xfrm>
            <a:off x="6929454" y="3000372"/>
            <a:ext cx="1928826" cy="1643074"/>
          </a:xfrm>
          <a:prstGeom prst="flowChartMerg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571472" y="3286124"/>
            <a:ext cx="1428760" cy="1428760"/>
          </a:xfrm>
          <a:prstGeom prst="rtTriangl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6786578" y="5429264"/>
            <a:ext cx="2000264" cy="1071570"/>
          </a:xfrm>
          <a:prstGeom prst="rtTriangle">
            <a:avLst/>
          </a:prstGeom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4357686" y="4786322"/>
            <a:ext cx="1071570" cy="1000132"/>
          </a:xfrm>
          <a:prstGeom prst="triangle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4294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sr-Cyrl-RS" dirty="0" smtClean="0"/>
              <a:t>         </a:t>
            </a:r>
            <a:r>
              <a:rPr lang="sr-Cyrl-RS" sz="3000" dirty="0" smtClean="0"/>
              <a:t>Драги седмаци,</a:t>
            </a:r>
          </a:p>
          <a:p>
            <a:pPr>
              <a:buNone/>
            </a:pPr>
            <a:r>
              <a:rPr lang="sr-Cyrl-RS" sz="3000" dirty="0" smtClean="0"/>
              <a:t>На данашњем часу почињемо последњу област </a:t>
            </a:r>
          </a:p>
          <a:p>
            <a:pPr>
              <a:buNone/>
            </a:pPr>
            <a:r>
              <a:rPr lang="sr-Cyrl-RS" sz="3000" dirty="0" smtClean="0"/>
              <a:t>у седмом разреду – </a:t>
            </a:r>
            <a:r>
              <a:rPr lang="sr-Cyrl-RS" sz="30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Сличност троуглова</a:t>
            </a:r>
            <a:r>
              <a:rPr lang="sr-Cyrl-RS" sz="30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sz="3000" dirty="0"/>
          </a:p>
        </p:txBody>
      </p:sp>
      <p:pic>
        <p:nvPicPr>
          <p:cNvPr id="4" name="Picture 3" descr="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85926"/>
            <a:ext cx="8186515" cy="271464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5" name="Curved Left Arrow 4"/>
          <p:cNvSpPr/>
          <p:nvPr/>
        </p:nvSpPr>
        <p:spPr>
          <a:xfrm rot="18906240">
            <a:off x="7568121" y="1163070"/>
            <a:ext cx="508375" cy="602771"/>
          </a:xfrm>
          <a:prstGeom prst="curved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7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643446"/>
            <a:ext cx="6929486" cy="187033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Chevron 6"/>
          <p:cNvSpPr/>
          <p:nvPr/>
        </p:nvSpPr>
        <p:spPr>
          <a:xfrm>
            <a:off x="8001024" y="6072206"/>
            <a:ext cx="714380" cy="214314"/>
          </a:xfrm>
          <a:prstGeom prst="chevr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715272" y="5572140"/>
            <a:ext cx="714380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FC4A-E6CB-42F2-8F78-77721FBC54DA}" type="slidenum">
              <a:rPr lang="en-US" smtClean="0"/>
              <a:t>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500562" y="357166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VII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00034" y="428604"/>
            <a:ext cx="714380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Tm="2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4294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 smtClean="0"/>
              <a:t>  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sz="3000" dirty="0" smtClean="0"/>
          </a:p>
          <a:p>
            <a:pPr>
              <a:buNone/>
            </a:pPr>
            <a:r>
              <a:rPr lang="sr-Cyrl-RS" sz="2600" u="sng" dirty="0" smtClean="0">
                <a:solidFill>
                  <a:srgbClr val="002060"/>
                </a:solidFill>
              </a:rPr>
              <a:t>Задатак 1:</a:t>
            </a:r>
            <a:r>
              <a:rPr lang="sr-Cyrl-RS" sz="2600" dirty="0" smtClean="0"/>
              <a:t> Нека су </a:t>
            </a:r>
            <a:r>
              <a:rPr lang="sr-Latn-RS" sz="2600" dirty="0" smtClean="0"/>
              <a:t>M</a:t>
            </a:r>
            <a:r>
              <a:rPr lang="sr-Cyrl-RS" sz="2600" dirty="0" smtClean="0"/>
              <a:t> и </a:t>
            </a:r>
            <a:r>
              <a:rPr lang="sr-Latn-RS" sz="2600" dirty="0" smtClean="0"/>
              <a:t>N</a:t>
            </a:r>
            <a:r>
              <a:rPr lang="sr-Cyrl-RS" sz="2600" dirty="0" smtClean="0"/>
              <a:t> средишта страница </a:t>
            </a:r>
            <a:r>
              <a:rPr lang="sr-Latn-RS" sz="2600" dirty="0" smtClean="0"/>
              <a:t>AB </a:t>
            </a:r>
            <a:r>
              <a:rPr lang="sr-Cyrl-RS" sz="2600" dirty="0" smtClean="0"/>
              <a:t>и </a:t>
            </a:r>
            <a:r>
              <a:rPr lang="sr-Latn-RS" sz="2600" dirty="0" smtClean="0"/>
              <a:t>BC</a:t>
            </a:r>
            <a:r>
              <a:rPr lang="sr-Cyrl-RS" sz="2600" dirty="0" smtClean="0"/>
              <a:t> </a:t>
            </a:r>
          </a:p>
          <a:p>
            <a:pPr>
              <a:buNone/>
            </a:pPr>
            <a:r>
              <a:rPr lang="sr-Cyrl-RS" sz="2600" dirty="0" smtClean="0"/>
              <a:t>троугла</a:t>
            </a:r>
            <a:r>
              <a:rPr lang="sr-Latn-RS" sz="2600" dirty="0" smtClean="0"/>
              <a:t> ABC</a:t>
            </a:r>
            <a:r>
              <a:rPr lang="sr-Cyrl-RS" sz="2600" dirty="0" smtClean="0"/>
              <a:t> (слика на следећем слајду). Посматрај </a:t>
            </a:r>
          </a:p>
          <a:p>
            <a:pPr>
              <a:buNone/>
            </a:pPr>
            <a:r>
              <a:rPr lang="sr-Cyrl-RS" sz="2600" dirty="0" smtClean="0"/>
              <a:t>троуглове</a:t>
            </a:r>
            <a:r>
              <a:rPr lang="sr-Latn-RS" sz="2600" dirty="0" smtClean="0"/>
              <a:t> ABC </a:t>
            </a:r>
            <a:r>
              <a:rPr lang="sr-Cyrl-RS" sz="2600" dirty="0" smtClean="0"/>
              <a:t>и </a:t>
            </a:r>
            <a:r>
              <a:rPr lang="sr-Latn-RS" sz="2600" dirty="0" smtClean="0"/>
              <a:t>MNC</a:t>
            </a:r>
            <a:r>
              <a:rPr lang="sr-Cyrl-RS" sz="2600" dirty="0" smtClean="0"/>
              <a:t> и објасни због чега ови</a:t>
            </a:r>
          </a:p>
          <a:p>
            <a:pPr>
              <a:buNone/>
            </a:pPr>
            <a:r>
              <a:rPr lang="sr-Cyrl-RS" sz="2600" dirty="0" smtClean="0"/>
              <a:t>троуглови имају једнаке углове. Који парови углова су</a:t>
            </a:r>
          </a:p>
          <a:p>
            <a:pPr>
              <a:buNone/>
            </a:pPr>
            <a:r>
              <a:rPr lang="sr-Cyrl-RS" sz="2600" dirty="0" smtClean="0"/>
              <a:t>једнаки? Да ли су парови одговарајућих страница</a:t>
            </a:r>
          </a:p>
          <a:p>
            <a:pPr>
              <a:buNone/>
            </a:pPr>
            <a:r>
              <a:rPr lang="sr-Cyrl-RS" sz="2600" dirty="0" smtClean="0"/>
              <a:t>о</a:t>
            </a:r>
            <a:r>
              <a:rPr lang="sr-Cyrl-RS" sz="2600" dirty="0" smtClean="0"/>
              <a:t>ва два троугла међусобно пропорционални, тј. да ли</a:t>
            </a:r>
          </a:p>
          <a:p>
            <a:pPr>
              <a:buNone/>
            </a:pPr>
            <a:r>
              <a:rPr lang="sr-Cyrl-RS" sz="2600" dirty="0" smtClean="0"/>
              <a:t>ј</a:t>
            </a:r>
            <a:r>
              <a:rPr lang="sr-Cyrl-RS" sz="2600" dirty="0" smtClean="0"/>
              <a:t>е                           ? Зашто?</a:t>
            </a:r>
            <a:endParaRPr lang="sr-Cyrl-RS" sz="2600" dirty="0" smtClean="0"/>
          </a:p>
        </p:txBody>
      </p:sp>
      <p:pic>
        <p:nvPicPr>
          <p:cNvPr id="9" name="Picture 8" descr="7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85728"/>
            <a:ext cx="8143932" cy="346929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 descr="7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929330"/>
            <a:ext cx="1848212" cy="64294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1" name="Chevron 10"/>
          <p:cNvSpPr/>
          <p:nvPr/>
        </p:nvSpPr>
        <p:spPr>
          <a:xfrm>
            <a:off x="5715008" y="6143644"/>
            <a:ext cx="857256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786314" y="6143644"/>
            <a:ext cx="857256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643702" y="6143644"/>
            <a:ext cx="857256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43834" y="6143644"/>
            <a:ext cx="857256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FC4A-E6CB-42F2-8F78-77721FBC54DA}" type="slidenum">
              <a:rPr lang="en-US" smtClean="0"/>
              <a:t>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1285852" y="6357958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VII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20000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4294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Cyrl-RS" sz="2800" dirty="0" smtClean="0"/>
              <a:t>   </a:t>
            </a:r>
            <a:endParaRPr lang="sr-Cyrl-RS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r-Cyrl-RS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r-Cyrl-RS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r-Cyrl-RS" sz="2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sr-Cyrl-RS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r-Cyrl-RS" sz="2800" dirty="0" smtClean="0">
                <a:solidFill>
                  <a:schemeClr val="tx1"/>
                </a:solidFill>
              </a:rPr>
              <a:t>Једнакост углова два троугла, с једне стране, и </a:t>
            </a:r>
          </a:p>
          <a:p>
            <a:pPr>
              <a:buNone/>
            </a:pPr>
            <a:r>
              <a:rPr lang="sr-Cyrl-RS" sz="2800" dirty="0" smtClean="0">
                <a:solidFill>
                  <a:schemeClr val="tx1"/>
                </a:solidFill>
              </a:rPr>
              <a:t>п</a:t>
            </a:r>
            <a:r>
              <a:rPr lang="sr-Cyrl-RS" sz="2800" dirty="0" smtClean="0">
                <a:solidFill>
                  <a:schemeClr val="tx1"/>
                </a:solidFill>
              </a:rPr>
              <a:t>ропорционалност њихових одговарајућих </a:t>
            </a:r>
          </a:p>
          <a:p>
            <a:pPr>
              <a:buNone/>
            </a:pPr>
            <a:r>
              <a:rPr lang="sr-Cyrl-RS" sz="2800" dirty="0" smtClean="0">
                <a:solidFill>
                  <a:schemeClr val="tx1"/>
                </a:solidFill>
              </a:rPr>
              <a:t>страница, с друге стране, јесу својства која следе </a:t>
            </a:r>
          </a:p>
          <a:p>
            <a:pPr>
              <a:buNone/>
            </a:pPr>
            <a:r>
              <a:rPr lang="sr-Cyrl-RS" sz="2800" dirty="0" smtClean="0">
                <a:solidFill>
                  <a:schemeClr val="tx1"/>
                </a:solidFill>
              </a:rPr>
              <a:t>једно из другог.</a:t>
            </a:r>
          </a:p>
          <a:p>
            <a:pPr>
              <a:buNone/>
            </a:pPr>
            <a:endParaRPr lang="sr-Cyrl-RS" sz="2800" b="1" i="1" u="sng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sr-Cyrl-RS" sz="2800" b="1" i="1" u="sng" dirty="0" smtClean="0">
                <a:solidFill>
                  <a:srgbClr val="C00000"/>
                </a:solidFill>
              </a:rPr>
              <a:t>Теорема:</a:t>
            </a:r>
            <a:r>
              <a:rPr lang="sr-Cyrl-RS" sz="2800" dirty="0" smtClean="0">
                <a:solidFill>
                  <a:srgbClr val="C00000"/>
                </a:solidFill>
              </a:rPr>
              <a:t> </a:t>
            </a:r>
            <a:r>
              <a:rPr lang="sr-Cyrl-RS" sz="2800" dirty="0" smtClean="0">
                <a:solidFill>
                  <a:srgbClr val="002060"/>
                </a:solidFill>
              </a:rPr>
              <a:t>Ако су углови два троугла једнаки, онда </a:t>
            </a:r>
          </a:p>
          <a:p>
            <a:pPr>
              <a:buNone/>
            </a:pPr>
            <a:r>
              <a:rPr lang="sr-Cyrl-RS" sz="2800" dirty="0" smtClean="0">
                <a:solidFill>
                  <a:srgbClr val="002060"/>
                </a:solidFill>
              </a:rPr>
              <a:t>су парови одговарајућих страница међусобно </a:t>
            </a:r>
          </a:p>
          <a:p>
            <a:pPr>
              <a:buNone/>
            </a:pPr>
            <a:r>
              <a:rPr lang="sr-Cyrl-RS" sz="2800" dirty="0" smtClean="0">
                <a:solidFill>
                  <a:srgbClr val="002060"/>
                </a:solidFill>
              </a:rPr>
              <a:t>пропорционални.</a:t>
            </a:r>
          </a:p>
          <a:p>
            <a:pPr>
              <a:buNone/>
            </a:pPr>
            <a:endParaRPr lang="sr-Cyrl-RS" sz="2800" dirty="0" smtClean="0">
              <a:solidFill>
                <a:srgbClr val="00206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715008" y="6143644"/>
            <a:ext cx="857256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786314" y="6143644"/>
            <a:ext cx="857256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643702" y="6143644"/>
            <a:ext cx="857256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43834" y="6143644"/>
            <a:ext cx="857256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 descr="7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2928958" cy="201206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6" name="Left Arrow 15"/>
          <p:cNvSpPr/>
          <p:nvPr/>
        </p:nvSpPr>
        <p:spPr>
          <a:xfrm>
            <a:off x="4214810" y="642918"/>
            <a:ext cx="2500330" cy="35719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3786182" y="1142984"/>
            <a:ext cx="2500330" cy="21431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4214810" y="1500174"/>
            <a:ext cx="2500330" cy="357190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FC4A-E6CB-42F2-8F78-77721FBC54DA}" type="slidenum">
              <a:rPr lang="en-US" smtClean="0"/>
              <a:t>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500034" y="6215082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VII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20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4294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  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       Доказ ове теореме ћемо изоставити. Већ смо</a:t>
            </a:r>
          </a:p>
          <a:p>
            <a:pPr>
              <a:buNone/>
            </a:pPr>
            <a:r>
              <a:rPr lang="sr-Cyrl-RS" sz="2800" dirty="0" smtClean="0"/>
              <a:t>поменули да важи обрт претходног тврђења </a:t>
            </a:r>
          </a:p>
          <a:p>
            <a:pPr>
              <a:buNone/>
            </a:pPr>
            <a:r>
              <a:rPr lang="sr-Cyrl-RS" sz="2800" dirty="0" smtClean="0"/>
              <a:t>али о томе ћемо учити у осмом разреду.</a:t>
            </a:r>
            <a:r>
              <a:rPr lang="sr-Cyrl-RS" sz="2800" dirty="0" smtClean="0"/>
              <a:t> </a:t>
            </a:r>
            <a:r>
              <a:rPr lang="sr-Cyrl-RS" sz="2800" dirty="0" smtClean="0"/>
              <a:t>Једнакост </a:t>
            </a:r>
          </a:p>
          <a:p>
            <a:pPr>
              <a:buNone/>
            </a:pPr>
            <a:r>
              <a:rPr lang="sr-Cyrl-RS" sz="2800" dirty="0" smtClean="0"/>
              <a:t>углова и пропорционалност одговарајућих</a:t>
            </a:r>
          </a:p>
          <a:p>
            <a:pPr>
              <a:buNone/>
            </a:pPr>
            <a:r>
              <a:rPr lang="sr-Cyrl-RS" sz="2800" dirty="0" smtClean="0"/>
              <a:t>страница два троугла на нас остављају утисак</a:t>
            </a:r>
          </a:p>
          <a:p>
            <a:pPr>
              <a:buNone/>
            </a:pPr>
            <a:r>
              <a:rPr lang="sr-Cyrl-RS" sz="2800" i="1" dirty="0" smtClean="0">
                <a:solidFill>
                  <a:srgbClr val="002060"/>
                </a:solidFill>
              </a:rPr>
              <a:t>визуелне сличности</a:t>
            </a:r>
            <a:r>
              <a:rPr lang="sr-Cyrl-RS" sz="2800" dirty="0" smtClean="0">
                <a:solidFill>
                  <a:srgbClr val="002060"/>
                </a:solidFill>
              </a:rPr>
              <a:t>.</a:t>
            </a:r>
            <a:r>
              <a:rPr lang="sr-Cyrl-RS" sz="2800" dirty="0" smtClean="0"/>
              <a:t> Зато троуглове који </a:t>
            </a:r>
          </a:p>
          <a:p>
            <a:pPr>
              <a:buNone/>
            </a:pPr>
            <a:r>
              <a:rPr lang="sr-Cyrl-RS" sz="2800" dirty="0" smtClean="0"/>
              <a:t>испуњавају ове услове називамо </a:t>
            </a:r>
            <a:r>
              <a:rPr lang="sr-Cyrl-RS" sz="2800" b="1" u="sng" dirty="0" smtClean="0">
                <a:solidFill>
                  <a:srgbClr val="C00000"/>
                </a:solidFill>
              </a:rPr>
              <a:t>сличним</a:t>
            </a:r>
            <a:r>
              <a:rPr lang="sr-Cyrl-RS" sz="2800" dirty="0" smtClean="0"/>
              <a:t>. Сетите </a:t>
            </a:r>
          </a:p>
          <a:p>
            <a:pPr>
              <a:buNone/>
            </a:pPr>
            <a:r>
              <a:rPr lang="sr-Cyrl-RS" sz="2800" dirty="0" smtClean="0"/>
              <a:t>се дефиниције подударних троуглова: </a:t>
            </a:r>
            <a:r>
              <a:rPr lang="sr-Cyrl-RS" sz="2800" dirty="0" smtClean="0">
                <a:solidFill>
                  <a:srgbClr val="002060"/>
                </a:solidFill>
              </a:rPr>
              <a:t>два троугла </a:t>
            </a:r>
          </a:p>
          <a:p>
            <a:pPr>
              <a:buNone/>
            </a:pPr>
            <a:r>
              <a:rPr lang="sr-Cyrl-RS" sz="2800" dirty="0" smtClean="0">
                <a:solidFill>
                  <a:srgbClr val="002060"/>
                </a:solidFill>
              </a:rPr>
              <a:t>су подударна ако имају једнаке углове и </a:t>
            </a:r>
            <a:r>
              <a:rPr lang="sr-Cyrl-RS" sz="2800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једнаке</a:t>
            </a:r>
            <a:r>
              <a:rPr lang="sr-Cyrl-RS" sz="2800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sr-Cyrl-RS" sz="2800" dirty="0" smtClean="0">
                <a:solidFill>
                  <a:srgbClr val="002060"/>
                </a:solidFill>
              </a:rPr>
              <a:t>одговарајуће странице.</a:t>
            </a:r>
          </a:p>
          <a:p>
            <a:pPr>
              <a:buNone/>
            </a:pPr>
            <a:endParaRPr lang="sr-Cyrl-RS" sz="3000" dirty="0" smtClean="0"/>
          </a:p>
        </p:txBody>
      </p:sp>
      <p:sp>
        <p:nvSpPr>
          <p:cNvPr id="11" name="Chevron 10"/>
          <p:cNvSpPr/>
          <p:nvPr/>
        </p:nvSpPr>
        <p:spPr>
          <a:xfrm>
            <a:off x="5715008" y="6143644"/>
            <a:ext cx="857256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786314" y="6143644"/>
            <a:ext cx="857256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643702" y="6143644"/>
            <a:ext cx="857256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43834" y="6143644"/>
            <a:ext cx="857256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7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57166"/>
            <a:ext cx="8065784" cy="185738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Chevron 7"/>
          <p:cNvSpPr/>
          <p:nvPr/>
        </p:nvSpPr>
        <p:spPr>
          <a:xfrm>
            <a:off x="500034" y="2357430"/>
            <a:ext cx="571504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FC4A-E6CB-42F2-8F78-77721FBC54DA}" type="slidenum">
              <a:rPr lang="en-US" smtClean="0"/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VII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20000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4294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        Слични троуглови пак имају једнаке</a:t>
            </a:r>
          </a:p>
          <a:p>
            <a:pPr>
              <a:buNone/>
            </a:pPr>
            <a:r>
              <a:rPr lang="sr-Cyrl-RS" dirty="0" smtClean="0"/>
              <a:t>углове  и </a:t>
            </a:r>
            <a:r>
              <a:rPr lang="sr-Cyrl-RS" dirty="0" smtClean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пропорционалне</a:t>
            </a:r>
            <a:r>
              <a:rPr lang="sr-Cyrl-RS" dirty="0" smtClean="0"/>
              <a:t> одговарајуће </a:t>
            </a:r>
          </a:p>
          <a:p>
            <a:pPr>
              <a:buNone/>
            </a:pPr>
            <a:r>
              <a:rPr lang="sr-Cyrl-RS" dirty="0" smtClean="0"/>
              <a:t>странице.</a:t>
            </a:r>
          </a:p>
          <a:p>
            <a:pPr>
              <a:buNone/>
            </a:pPr>
            <a:r>
              <a:rPr lang="sr-Cyrl-RS" b="1" i="1" u="sng" dirty="0" smtClean="0">
                <a:solidFill>
                  <a:srgbClr val="C00000"/>
                </a:solidFill>
              </a:rPr>
              <a:t>Деф:</a:t>
            </a:r>
            <a:r>
              <a:rPr lang="sr-Cyrl-RS" dirty="0" smtClean="0"/>
              <a:t> </a:t>
            </a:r>
            <a:r>
              <a:rPr lang="sr-Cyrl-RS" dirty="0" smtClean="0">
                <a:solidFill>
                  <a:srgbClr val="002060"/>
                </a:solidFill>
              </a:rPr>
              <a:t>Ако два троугла имају једнаке углове, </a:t>
            </a:r>
          </a:p>
          <a:p>
            <a:pPr>
              <a:buNone/>
            </a:pPr>
            <a:r>
              <a:rPr lang="sr-Cyrl-RS" dirty="0" smtClean="0">
                <a:solidFill>
                  <a:srgbClr val="002060"/>
                </a:solidFill>
              </a:rPr>
              <a:t>онда су ти троуглови слични.</a:t>
            </a:r>
          </a:p>
          <a:p>
            <a:pPr>
              <a:buNone/>
            </a:pPr>
            <a:endParaRPr lang="sr-Cyrl-R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sr-Cyrl-RS" dirty="0" smtClean="0">
                <a:solidFill>
                  <a:schemeClr val="tx1"/>
                </a:solidFill>
              </a:rPr>
              <a:t>Тако троуглови           и             из примера 1 </a:t>
            </a:r>
            <a:r>
              <a:rPr lang="sr-Cyrl-RS" u="sng" dirty="0" smtClean="0">
                <a:solidFill>
                  <a:srgbClr val="C00000"/>
                </a:solidFill>
              </a:rPr>
              <a:t>су</a:t>
            </a:r>
          </a:p>
          <a:p>
            <a:pPr>
              <a:buNone/>
            </a:pPr>
            <a:r>
              <a:rPr lang="sr-Cyrl-RS" u="sng" dirty="0" smtClean="0">
                <a:solidFill>
                  <a:srgbClr val="C00000"/>
                </a:solidFill>
              </a:rPr>
              <a:t>с</a:t>
            </a:r>
            <a:r>
              <a:rPr lang="sr-Cyrl-RS" u="sng" dirty="0" smtClean="0">
                <a:solidFill>
                  <a:srgbClr val="C00000"/>
                </a:solidFill>
              </a:rPr>
              <a:t>лични</a:t>
            </a:r>
            <a:r>
              <a:rPr lang="sr-Cyrl-RS" dirty="0" smtClean="0">
                <a:solidFill>
                  <a:schemeClr val="tx1"/>
                </a:solidFill>
              </a:rPr>
              <a:t>, што записујемо на следећи начин :</a:t>
            </a:r>
          </a:p>
          <a:p>
            <a:pPr>
              <a:buNone/>
            </a:pPr>
            <a:endParaRPr lang="sr-Cyrl-RS" dirty="0" smtClean="0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5715008" y="6143644"/>
            <a:ext cx="857256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4786314" y="6143644"/>
            <a:ext cx="857256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6643702" y="6143644"/>
            <a:ext cx="857256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643834" y="6143644"/>
            <a:ext cx="857256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500034" y="428604"/>
            <a:ext cx="642942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7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286124"/>
            <a:ext cx="714380" cy="40183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 descr="7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286124"/>
            <a:ext cx="924228" cy="42862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 descr="7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4500570"/>
            <a:ext cx="3475900" cy="64294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FC4A-E6CB-42F2-8F78-77721FBC54DA}" type="slidenum">
              <a:rPr lang="en-US" smtClean="0"/>
              <a:t>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00034" y="6143644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VII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20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4294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           Приликом </a:t>
            </a:r>
            <a:r>
              <a:rPr lang="sr-Cyrl-RS" u="sng" dirty="0" smtClean="0">
                <a:solidFill>
                  <a:srgbClr val="002060"/>
                </a:solidFill>
              </a:rPr>
              <a:t>означавња сличних </a:t>
            </a:r>
          </a:p>
          <a:p>
            <a:pPr>
              <a:buNone/>
            </a:pPr>
            <a:r>
              <a:rPr lang="sr-Cyrl-RS" u="sng" dirty="0" smtClean="0">
                <a:solidFill>
                  <a:srgbClr val="002060"/>
                </a:solidFill>
              </a:rPr>
              <a:t>троуглова</a:t>
            </a:r>
            <a:r>
              <a:rPr lang="sr-Cyrl-RS" dirty="0" smtClean="0"/>
              <a:t>, веома је корисно темена навести </a:t>
            </a:r>
          </a:p>
          <a:p>
            <a:pPr>
              <a:buNone/>
            </a:pPr>
            <a:r>
              <a:rPr lang="sr-Cyrl-RS" u="sng" dirty="0" smtClean="0">
                <a:solidFill>
                  <a:srgbClr val="002060"/>
                </a:solidFill>
              </a:rPr>
              <a:t>у редоследу који се слаже са једнакостима </a:t>
            </a:r>
          </a:p>
          <a:p>
            <a:pPr>
              <a:buNone/>
            </a:pPr>
            <a:r>
              <a:rPr lang="sr-Cyrl-RS" u="sng" dirty="0" smtClean="0">
                <a:solidFill>
                  <a:srgbClr val="002060"/>
                </a:solidFill>
              </a:rPr>
              <a:t>одговарајућих углова</a:t>
            </a:r>
            <a:r>
              <a:rPr lang="sr-Cyrl-RS" dirty="0" smtClean="0"/>
              <a:t>. Наиме, при таквом </a:t>
            </a:r>
          </a:p>
          <a:p>
            <a:pPr>
              <a:buNone/>
            </a:pPr>
            <a:r>
              <a:rPr lang="sr-Cyrl-RS" dirty="0" smtClean="0"/>
              <a:t>о</a:t>
            </a:r>
            <a:r>
              <a:rPr lang="sr-Cyrl-RS" dirty="0" smtClean="0"/>
              <a:t>значавању, једноставно се одређују парови </a:t>
            </a:r>
          </a:p>
          <a:p>
            <a:pPr>
              <a:buNone/>
            </a:pPr>
            <a:r>
              <a:rPr lang="sr-Cyrl-RS" dirty="0" smtClean="0"/>
              <a:t>одговарајућих страница, па је лакше </a:t>
            </a:r>
          </a:p>
          <a:p>
            <a:pPr>
              <a:buNone/>
            </a:pPr>
            <a:r>
              <a:rPr lang="sr-Cyrl-RS" dirty="0" smtClean="0"/>
              <a:t>формирати одговарајуће пропорције.</a:t>
            </a:r>
          </a:p>
        </p:txBody>
      </p:sp>
      <p:sp>
        <p:nvSpPr>
          <p:cNvPr id="11" name="Chevron 10"/>
          <p:cNvSpPr/>
          <p:nvPr/>
        </p:nvSpPr>
        <p:spPr>
          <a:xfrm>
            <a:off x="7715272" y="6072206"/>
            <a:ext cx="857256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286644" y="5715016"/>
            <a:ext cx="857256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7286644" y="4929198"/>
            <a:ext cx="857256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715272" y="5286388"/>
            <a:ext cx="857256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571472" y="357166"/>
            <a:ext cx="857256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7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714752"/>
            <a:ext cx="6429420" cy="266424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Curved Left Arrow 8"/>
          <p:cNvSpPr/>
          <p:nvPr/>
        </p:nvSpPr>
        <p:spPr>
          <a:xfrm>
            <a:off x="7643834" y="3357562"/>
            <a:ext cx="571504" cy="1000132"/>
          </a:xfrm>
          <a:prstGeom prst="curvedLeftArrow">
            <a:avLst/>
          </a:prstGeom>
          <a:solidFill>
            <a:srgbClr val="C0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FC4A-E6CB-42F2-8F78-77721FBC54DA}" type="slidenum">
              <a:rPr lang="en-US" smtClean="0"/>
              <a:t>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1285852" y="6357958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VII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20000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4294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   </a:t>
            </a:r>
            <a:r>
              <a:rPr lang="sr-Cyrl-RS" u="sng" dirty="0" smtClean="0">
                <a:solidFill>
                  <a:srgbClr val="002060"/>
                </a:solidFill>
              </a:rPr>
              <a:t>Пример 2</a:t>
            </a:r>
            <a:r>
              <a:rPr lang="sr-Cyrl-RS" dirty="0" smtClean="0"/>
              <a:t>: Ако је               као на слици, </a:t>
            </a:r>
          </a:p>
          <a:p>
            <a:pPr>
              <a:buNone/>
            </a:pPr>
            <a:r>
              <a:rPr lang="sr-Cyrl-RS" dirty="0" smtClean="0"/>
              <a:t>д</a:t>
            </a:r>
            <a:r>
              <a:rPr lang="sr-Cyrl-RS" dirty="0" smtClean="0"/>
              <a:t>окажимо да је                          . 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sz="2800" dirty="0" smtClean="0"/>
              <a:t>Довољно је доказати да ова два троугла имају </a:t>
            </a:r>
          </a:p>
          <a:p>
            <a:pPr>
              <a:buNone/>
            </a:pPr>
            <a:r>
              <a:rPr lang="sr-Cyrl-RS" sz="2800" dirty="0" smtClean="0"/>
              <a:t>једнаке углове. </a:t>
            </a:r>
          </a:p>
          <a:p>
            <a:pPr>
              <a:buNone/>
            </a:pPr>
            <a:r>
              <a:rPr lang="sr-Cyrl-RS" sz="2800" dirty="0" smtClean="0"/>
              <a:t> </a:t>
            </a:r>
            <a:r>
              <a:rPr lang="sr-Cyrl-RS" sz="2800" dirty="0" smtClean="0"/>
              <a:t>                          - </a:t>
            </a:r>
            <a:r>
              <a:rPr lang="sr-Cyrl-RS" sz="2800" u="sng" dirty="0" smtClean="0">
                <a:solidFill>
                  <a:srgbClr val="C00000"/>
                </a:solidFill>
              </a:rPr>
              <a:t>унакрсни углови</a:t>
            </a:r>
          </a:p>
          <a:p>
            <a:pPr>
              <a:buNone/>
            </a:pPr>
            <a:r>
              <a:rPr lang="sr-Cyrl-RS" sz="2800" dirty="0" smtClean="0"/>
              <a:t>                           - </a:t>
            </a:r>
            <a:r>
              <a:rPr lang="sr-Cyrl-RS" sz="2800" dirty="0" smtClean="0">
                <a:solidFill>
                  <a:srgbClr val="002060"/>
                </a:solidFill>
              </a:rPr>
              <a:t>углови на трансверзали</a:t>
            </a:r>
          </a:p>
          <a:p>
            <a:pPr>
              <a:buNone/>
            </a:pPr>
            <a:r>
              <a:rPr lang="sr-Cyrl-RS" sz="2800" dirty="0" smtClean="0"/>
              <a:t> </a:t>
            </a:r>
            <a:r>
              <a:rPr lang="sr-Cyrl-RS" sz="2800" dirty="0" smtClean="0"/>
              <a:t>                          - </a:t>
            </a:r>
            <a:r>
              <a:rPr lang="sr-Cyrl-RS" sz="2800" dirty="0" smtClean="0">
                <a:solidFill>
                  <a:srgbClr val="002060"/>
                </a:solidFill>
              </a:rPr>
              <a:t>углови на трансверзали</a:t>
            </a:r>
            <a:endParaRPr lang="sr-Cyrl-RS" sz="2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sr-Cyrl-RS" sz="2800" dirty="0" smtClean="0"/>
              <a:t> </a:t>
            </a:r>
            <a:r>
              <a:rPr lang="sr-Cyrl-RS" sz="2800" dirty="0" smtClean="0"/>
              <a:t>           </a:t>
            </a:r>
          </a:p>
          <a:p>
            <a:pPr>
              <a:buNone/>
            </a:pPr>
            <a:endParaRPr lang="sr-Cyrl-RS" sz="2800" dirty="0" smtClean="0"/>
          </a:p>
        </p:txBody>
      </p:sp>
      <p:sp>
        <p:nvSpPr>
          <p:cNvPr id="11" name="Chevron 10"/>
          <p:cNvSpPr/>
          <p:nvPr/>
        </p:nvSpPr>
        <p:spPr>
          <a:xfrm>
            <a:off x="7786710" y="6143644"/>
            <a:ext cx="857256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7358082" y="5000636"/>
            <a:ext cx="857256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7358082" y="5715016"/>
            <a:ext cx="857256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7786710" y="5357826"/>
            <a:ext cx="857256" cy="21431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57166"/>
            <a:ext cx="1071570" cy="37017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 descr="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857232"/>
            <a:ext cx="2169117" cy="42862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Picture 8" descr="7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1357299"/>
            <a:ext cx="6715172" cy="235745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 descr="5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500571"/>
            <a:ext cx="2000264" cy="42862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5" name="Picture 14" descr="5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5000636"/>
            <a:ext cx="2000264" cy="35719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Picture 15" descr="5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5500702"/>
            <a:ext cx="2000264" cy="475956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7" name="Curved Left Arrow 16"/>
          <p:cNvSpPr/>
          <p:nvPr/>
        </p:nvSpPr>
        <p:spPr>
          <a:xfrm>
            <a:off x="7929586" y="571480"/>
            <a:ext cx="642942" cy="1571636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500034" y="428604"/>
            <a:ext cx="285752" cy="21431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FC4A-E6CB-42F2-8F78-77721FBC54DA}" type="slidenum">
              <a:rPr lang="en-US" smtClean="0"/>
              <a:t>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857356" y="6286520"/>
            <a:ext cx="4212264" cy="274320"/>
          </a:xfrm>
        </p:spPr>
        <p:txBody>
          <a:bodyPr/>
          <a:lstStyle/>
          <a:p>
            <a:r>
              <a:rPr lang="sr-Cyrl-RS" sz="1600" b="1" i="1" dirty="0" smtClean="0">
                <a:solidFill>
                  <a:srgbClr val="FFFF00"/>
                </a:solidFill>
              </a:rPr>
              <a:t>Математика, </a:t>
            </a:r>
            <a:r>
              <a:rPr lang="en-US" sz="1600" b="1" i="1" dirty="0" smtClean="0">
                <a:solidFill>
                  <a:srgbClr val="FFFF00"/>
                </a:solidFill>
              </a:rPr>
              <a:t>VII </a:t>
            </a:r>
            <a:r>
              <a:rPr lang="sr-Cyrl-RS" sz="1600" b="1" i="1" dirty="0" smtClean="0">
                <a:solidFill>
                  <a:srgbClr val="FFFF00"/>
                </a:solidFill>
              </a:rPr>
              <a:t>разред</a:t>
            </a:r>
            <a:endParaRPr lang="en-US" sz="16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Tm="20000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472518" cy="664371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sr-Cyrl-RS" dirty="0" smtClean="0"/>
              <a:t>        Дакле,                          . Примећујемо да су</a:t>
            </a:r>
          </a:p>
          <a:p>
            <a:pPr>
              <a:buNone/>
            </a:pPr>
            <a:r>
              <a:rPr lang="sr-Cyrl-RS" dirty="0" smtClean="0"/>
              <a:t>т</a:t>
            </a:r>
            <a:r>
              <a:rPr lang="sr-Cyrl-RS" dirty="0" smtClean="0"/>
              <a:t>емена троуглова </a:t>
            </a:r>
            <a:r>
              <a:rPr lang="sr-Cyrl-RS" u="sng" dirty="0" smtClean="0">
                <a:solidFill>
                  <a:srgbClr val="002060"/>
                </a:solidFill>
              </a:rPr>
              <a:t>наведена редоследом </a:t>
            </a:r>
            <a:r>
              <a:rPr lang="sr-Cyrl-RS" dirty="0" smtClean="0"/>
              <a:t>који</a:t>
            </a:r>
          </a:p>
          <a:p>
            <a:pPr>
              <a:buNone/>
            </a:pPr>
            <a:r>
              <a:rPr lang="sr-Cyrl-RS" dirty="0" smtClean="0"/>
              <a:t>ј</a:t>
            </a:r>
            <a:r>
              <a:rPr lang="sr-Cyrl-RS" dirty="0" smtClean="0"/>
              <a:t>е </a:t>
            </a:r>
            <a:r>
              <a:rPr lang="sr-Cyrl-RS" u="sng" dirty="0" smtClean="0">
                <a:solidFill>
                  <a:srgbClr val="002060"/>
                </a:solidFill>
              </a:rPr>
              <a:t>сагласан са једнакошћу углова.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Из доказане сличности закључујемо да важе</a:t>
            </a:r>
          </a:p>
          <a:p>
            <a:pPr>
              <a:buNone/>
            </a:pPr>
            <a:r>
              <a:rPr lang="sr-Cyrl-RS" dirty="0" smtClean="0"/>
              <a:t>и</a:t>
            </a:r>
            <a:r>
              <a:rPr lang="sr-Cyrl-RS" dirty="0" smtClean="0"/>
              <a:t> следеће једнакости</a:t>
            </a:r>
          </a:p>
        </p:txBody>
      </p:sp>
      <p:pic>
        <p:nvPicPr>
          <p:cNvPr id="7" name="Picture 6" descr="5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57166"/>
            <a:ext cx="2169117" cy="428628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Picture 7" descr="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571876"/>
            <a:ext cx="2786082" cy="1037952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Chevron 8"/>
          <p:cNvSpPr/>
          <p:nvPr/>
        </p:nvSpPr>
        <p:spPr>
          <a:xfrm>
            <a:off x="500034" y="428604"/>
            <a:ext cx="714380" cy="21431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 rot="19767741">
            <a:off x="4840897" y="2704149"/>
            <a:ext cx="571504" cy="1214446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928662" y="4786322"/>
            <a:ext cx="3214710" cy="1785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i="1" dirty="0" smtClean="0">
                <a:solidFill>
                  <a:srgbClr val="C00000"/>
                </a:solidFill>
              </a:rPr>
              <a:t>До наредног часа,</a:t>
            </a:r>
          </a:p>
          <a:p>
            <a:pPr algn="ctr"/>
            <a:r>
              <a:rPr lang="sr-Cyrl-RS" b="1" i="1" dirty="0">
                <a:solidFill>
                  <a:srgbClr val="C00000"/>
                </a:solidFill>
              </a:rPr>
              <a:t>с</a:t>
            </a:r>
            <a:r>
              <a:rPr lang="sr-Cyrl-RS" b="1" i="1" dirty="0" smtClean="0">
                <a:solidFill>
                  <a:srgbClr val="C00000"/>
                </a:solidFill>
              </a:rPr>
              <a:t>рдачан поздрав наставница Марија Јеремић</a:t>
            </a:r>
            <a:endParaRPr lang="en-US" b="1" i="1" dirty="0">
              <a:solidFill>
                <a:srgbClr val="C00000"/>
              </a:solidFill>
            </a:endParaRPr>
          </a:p>
        </p:txBody>
      </p:sp>
      <p:pic>
        <p:nvPicPr>
          <p:cNvPr id="16" name="Picture 15" descr="stay-positive-and-good-things-will-happen-inspirational-quotes-and-motivational-art-lettering-with-beautiful-abstract-background-W844X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355">
            <a:off x="5610735" y="3139489"/>
            <a:ext cx="3127505" cy="3280395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9FC4A-E6CB-42F2-8F78-77721FBC54DA}" type="slidenum">
              <a:rPr lang="en-US" smtClean="0"/>
              <a:t>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Математика, </a:t>
            </a:r>
            <a:r>
              <a:rPr lang="en-US" smtClean="0"/>
              <a:t>VII </a:t>
            </a:r>
            <a:r>
              <a:rPr lang="sr-Cyrl-RS" smtClean="0"/>
              <a:t>разред</a:t>
            </a:r>
            <a:endParaRPr lang="en-US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98</TotalTime>
  <Words>401</Words>
  <Application>Microsoft Office PowerPoint</Application>
  <PresentationFormat>On-screen Show (4:3)</PresentationFormat>
  <Paragraphs>100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Foundry</vt:lpstr>
      <vt:lpstr>Сличност троуглова - обрада -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Сличност троуглова - обрада -</dc:title>
  <dc:creator>Marija</dc:creator>
  <cp:lastModifiedBy>Marija</cp:lastModifiedBy>
  <cp:revision>10</cp:revision>
  <dcterms:created xsi:type="dcterms:W3CDTF">2020-05-22T13:25:02Z</dcterms:created>
  <dcterms:modified xsi:type="dcterms:W3CDTF">2020-05-22T15:04:01Z</dcterms:modified>
</cp:coreProperties>
</file>